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0058400" cy="7772400"/>
  <p:notesSz cx="7315200" cy="96012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F00"/>
    <a:srgbClr val="4170A9"/>
    <a:srgbClr val="DE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BBD359-7ACF-40C7-9807-E3652BFECEE8}" v="6" dt="2021-10-06T20:26:30.1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812" y="96"/>
      </p:cViewPr>
      <p:guideLst>
        <p:guide orient="horz" pos="2448"/>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a:t>Click to edit Master title style</a:t>
            </a:r>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96F3F5-AB75-4078-930B-718508DA804C}" type="datetimeFigureOut">
              <a:rPr lang="en-US" smtClean="0"/>
              <a:pPr/>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6F3F5-AB75-4078-930B-718508DA804C}" type="datetimeFigureOut">
              <a:rPr lang="en-US" smtClean="0"/>
              <a:pPr/>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352637"/>
            <a:ext cx="2488407" cy="751691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352637"/>
            <a:ext cx="7301071" cy="7516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6F3F5-AB75-4078-930B-718508DA804C}" type="datetimeFigureOut">
              <a:rPr lang="en-US" smtClean="0"/>
              <a:pPr/>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6F3F5-AB75-4078-930B-718508DA804C}" type="datetimeFigureOut">
              <a:rPr lang="en-US" smtClean="0"/>
              <a:pPr/>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6F3F5-AB75-4078-930B-718508DA804C}" type="datetimeFigureOut">
              <a:rPr lang="en-US" smtClean="0"/>
              <a:pPr/>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2054648"/>
            <a:ext cx="4894738"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2054648"/>
            <a:ext cx="4894739"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96F3F5-AB75-4078-930B-718508DA804C}" type="datetimeFigureOut">
              <a:rPr lang="en-US" smtClean="0"/>
              <a:pPr/>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6F3F5-AB75-4078-930B-718508DA804C}" type="datetimeFigureOut">
              <a:rPr lang="en-US" smtClean="0"/>
              <a:pPr/>
              <a:t>10/6/2021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96F3F5-AB75-4078-930B-718508DA804C}" type="datetimeFigureOut">
              <a:rPr lang="en-US" smtClean="0"/>
              <a:pPr/>
              <a:t>10/6/2021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6F3F5-AB75-4078-930B-718508DA804C}" type="datetimeFigureOut">
              <a:rPr lang="en-US" smtClean="0"/>
              <a:pPr/>
              <a:t>10/6/2021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96F3F5-AB75-4078-930B-718508DA804C}" type="datetimeFigureOut">
              <a:rPr lang="en-US" smtClean="0"/>
              <a:pPr/>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96F3F5-AB75-4078-930B-718508DA804C}" type="datetimeFigureOut">
              <a:rPr lang="en-US" smtClean="0"/>
              <a:pPr/>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0E67E-A894-425D-9B15-1215B7CE61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502920" y="1813560"/>
            <a:ext cx="9052560" cy="5129425"/>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a:solidFill>
                  <a:schemeClr val="tx1">
                    <a:tint val="75000"/>
                  </a:schemeClr>
                </a:solidFill>
              </a:defRPr>
            </a:lvl1pPr>
          </a:lstStyle>
          <a:p>
            <a:fld id="{E996F3F5-AB75-4078-930B-718508DA804C}" type="datetimeFigureOut">
              <a:rPr lang="en-US" smtClean="0"/>
              <a:pPr/>
              <a:t>10/6/2021</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a:defRPr sz="1300">
                <a:solidFill>
                  <a:schemeClr val="tx1">
                    <a:tint val="75000"/>
                  </a:schemeClr>
                </a:solidFill>
              </a:defRPr>
            </a:lvl1pPr>
          </a:lstStyle>
          <a:p>
            <a:fld id="{B300E67E-A894-425D-9B15-1215B7CE61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4" descr="Description: G:\MeinkeAUD\Dangerous Decibels\DD_small.tif"/>
          <p:cNvPicPr>
            <a:picLocks noChangeAspect="1" noChangeArrowheads="1"/>
          </p:cNvPicPr>
          <p:nvPr/>
        </p:nvPicPr>
        <p:blipFill>
          <a:blip r:embed="rId2" cstate="print"/>
          <a:srcRect/>
          <a:stretch>
            <a:fillRect/>
          </a:stretch>
        </p:blipFill>
        <p:spPr bwMode="auto">
          <a:xfrm>
            <a:off x="7175286" y="685800"/>
            <a:ext cx="2273514" cy="2057400"/>
          </a:xfrm>
          <a:prstGeom prst="rect">
            <a:avLst/>
          </a:prstGeom>
          <a:noFill/>
        </p:spPr>
      </p:pic>
      <p:sp>
        <p:nvSpPr>
          <p:cNvPr id="10" name="TextBox 9"/>
          <p:cNvSpPr txBox="1"/>
          <p:nvPr/>
        </p:nvSpPr>
        <p:spPr>
          <a:xfrm>
            <a:off x="7086600" y="3037582"/>
            <a:ext cx="2514600" cy="1569660"/>
          </a:xfrm>
          <a:prstGeom prst="rect">
            <a:avLst/>
          </a:prstGeom>
          <a:noFill/>
        </p:spPr>
        <p:txBody>
          <a:bodyPr wrap="square" rtlCol="0">
            <a:spAutoFit/>
          </a:bodyPr>
          <a:lstStyle/>
          <a:p>
            <a:pPr algn="ctr"/>
            <a:r>
              <a:rPr lang="en-US" sz="3200" b="1" dirty="0">
                <a:solidFill>
                  <a:schemeClr val="accent1">
                    <a:lumMod val="50000"/>
                  </a:schemeClr>
                </a:solidFill>
              </a:rPr>
              <a:t>INTERACTIVE CLASSROOM PROGRAM</a:t>
            </a:r>
          </a:p>
        </p:txBody>
      </p:sp>
      <p:pic>
        <p:nvPicPr>
          <p:cNvPr id="11" name="Picture 4" descr="Description: G:\MeinkeAUD\Dangerous Decibels\DD_small.tif"/>
          <p:cNvPicPr>
            <a:picLocks noChangeAspect="1" noChangeArrowheads="1"/>
          </p:cNvPicPr>
          <p:nvPr/>
        </p:nvPicPr>
        <p:blipFill>
          <a:blip r:embed="rId2" cstate="print"/>
          <a:srcRect/>
          <a:stretch>
            <a:fillRect/>
          </a:stretch>
        </p:blipFill>
        <p:spPr bwMode="auto">
          <a:xfrm>
            <a:off x="4197243" y="4585321"/>
            <a:ext cx="1511514" cy="1367834"/>
          </a:xfrm>
          <a:prstGeom prst="rect">
            <a:avLst/>
          </a:prstGeom>
          <a:noFill/>
        </p:spPr>
      </p:pic>
      <p:sp>
        <p:nvSpPr>
          <p:cNvPr id="12" name="TextBox 11"/>
          <p:cNvSpPr txBox="1"/>
          <p:nvPr/>
        </p:nvSpPr>
        <p:spPr>
          <a:xfrm>
            <a:off x="3429000" y="6019800"/>
            <a:ext cx="3124200" cy="400110"/>
          </a:xfrm>
          <a:prstGeom prst="rect">
            <a:avLst/>
          </a:prstGeom>
          <a:noFill/>
        </p:spPr>
        <p:txBody>
          <a:bodyPr wrap="square" rtlCol="0">
            <a:spAutoFit/>
          </a:bodyPr>
          <a:lstStyle/>
          <a:p>
            <a:r>
              <a:rPr lang="en-US" dirty="0">
                <a:solidFill>
                  <a:srgbClr val="4170A9"/>
                </a:solidFill>
              </a:rPr>
              <a:t>www.dangerousdecibels.org</a:t>
            </a:r>
          </a:p>
        </p:txBody>
      </p:sp>
      <p:sp>
        <p:nvSpPr>
          <p:cNvPr id="13" name="TextBox 12"/>
          <p:cNvSpPr txBox="1"/>
          <p:nvPr/>
        </p:nvSpPr>
        <p:spPr>
          <a:xfrm>
            <a:off x="3429000" y="6553200"/>
            <a:ext cx="3048000" cy="1169551"/>
          </a:xfrm>
          <a:prstGeom prst="rect">
            <a:avLst/>
          </a:prstGeom>
          <a:noFill/>
        </p:spPr>
        <p:txBody>
          <a:bodyPr wrap="square" rtlCol="0">
            <a:spAutoFit/>
          </a:bodyPr>
          <a:lstStyle/>
          <a:p>
            <a:pPr algn="just"/>
            <a:r>
              <a:rPr lang="en-US" sz="1400" dirty="0"/>
              <a:t>Developed with National Institutes of Health (NIH) grants and through an early partnership with the Oregon Museum of Science and Industry. (OMSI).</a:t>
            </a:r>
          </a:p>
        </p:txBody>
      </p:sp>
      <p:sp>
        <p:nvSpPr>
          <p:cNvPr id="14" name="TextBox 13"/>
          <p:cNvSpPr txBox="1"/>
          <p:nvPr/>
        </p:nvSpPr>
        <p:spPr>
          <a:xfrm>
            <a:off x="3581400" y="304800"/>
            <a:ext cx="2895600" cy="1980029"/>
          </a:xfrm>
          <a:prstGeom prst="rect">
            <a:avLst/>
          </a:prstGeom>
          <a:noFill/>
        </p:spPr>
        <p:txBody>
          <a:bodyPr wrap="square" rtlCol="0">
            <a:spAutoFit/>
          </a:bodyPr>
          <a:lstStyle/>
          <a:p>
            <a:r>
              <a:rPr lang="en-US" sz="1600" dirty="0"/>
              <a:t>The </a:t>
            </a:r>
            <a:r>
              <a:rPr lang="en-US" sz="1600" b="1" dirty="0"/>
              <a:t>Dangerous Decibels</a:t>
            </a:r>
            <a:r>
              <a:rPr lang="en-US" sz="1600" b="1" baseline="30000" dirty="0"/>
              <a:t>® </a:t>
            </a:r>
            <a:r>
              <a:rPr lang="en-US" sz="1600" dirty="0"/>
              <a:t>mission is to significantly reduce the prevalence of noise-induced hearing loss and tinnitus (ringing in the ear) through exhibits, education, and research. </a:t>
            </a:r>
          </a:p>
          <a:p>
            <a:endParaRPr lang="en-US" sz="1600" dirty="0"/>
          </a:p>
          <a:p>
            <a:endParaRPr lang="en-US" sz="1600" baseline="30000" dirty="0"/>
          </a:p>
        </p:txBody>
      </p:sp>
      <p:sp>
        <p:nvSpPr>
          <p:cNvPr id="15" name="TextBox 14"/>
          <p:cNvSpPr txBox="1"/>
          <p:nvPr/>
        </p:nvSpPr>
        <p:spPr>
          <a:xfrm>
            <a:off x="304800" y="304800"/>
            <a:ext cx="3048000" cy="7201972"/>
          </a:xfrm>
          <a:prstGeom prst="rect">
            <a:avLst/>
          </a:prstGeom>
          <a:noFill/>
        </p:spPr>
        <p:txBody>
          <a:bodyPr wrap="square" rtlCol="0">
            <a:spAutoFit/>
          </a:bodyPr>
          <a:lstStyle/>
          <a:p>
            <a:r>
              <a:rPr lang="en-US" dirty="0"/>
              <a:t>To arrange a classroom presentation please call    or email one of our </a:t>
            </a:r>
          </a:p>
          <a:p>
            <a:r>
              <a:rPr lang="en-US" b="1" dirty="0"/>
              <a:t>Certified Dangerous Decibels Educators:</a:t>
            </a:r>
          </a:p>
          <a:p>
            <a:endParaRPr lang="en-US" sz="1200" b="1" dirty="0"/>
          </a:p>
          <a:p>
            <a:endParaRPr lang="en-US" sz="1400" dirty="0"/>
          </a:p>
          <a:p>
            <a:endParaRPr lang="en-US" sz="1400" dirty="0"/>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endParaRPr lang="en-US" sz="1400" dirty="0">
              <a:solidFill>
                <a:schemeClr val="bg1">
                  <a:lumMod val="50000"/>
                </a:schemeClr>
              </a:solidFill>
            </a:endParaRPr>
          </a:p>
          <a:p>
            <a:r>
              <a:rPr lang="en-US" sz="1400" dirty="0">
                <a:solidFill>
                  <a:schemeClr val="bg1">
                    <a:lumMod val="50000"/>
                  </a:schemeClr>
                </a:solidFill>
              </a:rPr>
              <a:t>[ADD YOUR CONTACT INFORMATION HERE]</a:t>
            </a:r>
          </a:p>
          <a:p>
            <a:endParaRPr lang="en-US" sz="1400" b="1" dirty="0"/>
          </a:p>
        </p:txBody>
      </p:sp>
      <p:pic>
        <p:nvPicPr>
          <p:cNvPr id="7" name="Picture 6" descr="A person holding a paper&#10;&#10;Description automatically generated with low confidence">
            <a:extLst>
              <a:ext uri="{FF2B5EF4-FFF2-40B4-BE49-F238E27FC236}">
                <a16:creationId xmlns:a16="http://schemas.microsoft.com/office/drawing/2014/main" id="{5DD834C4-4E6E-4E88-A4C7-87F1A06F8D2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7"/>
          <a:stretch/>
        </p:blipFill>
        <p:spPr>
          <a:xfrm rot="16200000">
            <a:off x="-228688" y="2818317"/>
            <a:ext cx="3864516" cy="27975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0" y="76200"/>
            <a:ext cx="10058400" cy="7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0" y="7620000"/>
            <a:ext cx="10058400" cy="7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09600" y="457200"/>
            <a:ext cx="2209800" cy="40011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gradFill>
        </p:spPr>
        <p:txBody>
          <a:bodyPr wrap="square" rtlCol="0">
            <a:spAutoFit/>
          </a:bodyPr>
          <a:lstStyle/>
          <a:p>
            <a:pPr algn="ctr"/>
            <a:r>
              <a:rPr lang="en-US" dirty="0"/>
              <a:t>Did You Know?...</a:t>
            </a:r>
          </a:p>
        </p:txBody>
      </p:sp>
      <p:pic>
        <p:nvPicPr>
          <p:cNvPr id="14338" name="Picture 2" descr="http://www.thechromesource.com/wp-content/uploads/2011/07/Question-Mark.jpg"/>
          <p:cNvPicPr>
            <a:picLocks noChangeAspect="1" noChangeArrowheads="1"/>
          </p:cNvPicPr>
          <p:nvPr/>
        </p:nvPicPr>
        <p:blipFill>
          <a:blip r:embed="rId2" cstate="print"/>
          <a:srcRect/>
          <a:stretch>
            <a:fillRect/>
          </a:stretch>
        </p:blipFill>
        <p:spPr bwMode="auto">
          <a:xfrm>
            <a:off x="2667000" y="381001"/>
            <a:ext cx="613416" cy="619464"/>
          </a:xfrm>
          <a:prstGeom prst="rect">
            <a:avLst/>
          </a:prstGeom>
          <a:noFill/>
        </p:spPr>
      </p:pic>
      <p:pic>
        <p:nvPicPr>
          <p:cNvPr id="18" name="Picture 2" descr="http://www.thechromesource.com/wp-content/uploads/2011/07/Question-Mark.jpg"/>
          <p:cNvPicPr>
            <a:picLocks noChangeAspect="1" noChangeArrowheads="1"/>
          </p:cNvPicPr>
          <p:nvPr/>
        </p:nvPicPr>
        <p:blipFill>
          <a:blip r:embed="rId2" cstate="print"/>
          <a:srcRect/>
          <a:stretch>
            <a:fillRect/>
          </a:stretch>
        </p:blipFill>
        <p:spPr bwMode="auto">
          <a:xfrm>
            <a:off x="148584" y="381000"/>
            <a:ext cx="613416" cy="619464"/>
          </a:xfrm>
          <a:prstGeom prst="rect">
            <a:avLst/>
          </a:prstGeom>
          <a:noFill/>
        </p:spPr>
      </p:pic>
      <p:sp>
        <p:nvSpPr>
          <p:cNvPr id="14339" name="Rectangle 3"/>
          <p:cNvSpPr>
            <a:spLocks noChangeArrowheads="1"/>
          </p:cNvSpPr>
          <p:nvPr/>
        </p:nvSpPr>
        <p:spPr bwMode="auto">
          <a:xfrm>
            <a:off x="230543" y="963523"/>
            <a:ext cx="2971800" cy="1377300"/>
          </a:xfrm>
          <a:prstGeom prst="rect">
            <a:avLst/>
          </a:prstGeom>
          <a:solidFill>
            <a:srgbClr val="FFC000">
              <a:alpha val="50000"/>
            </a:srgbClr>
          </a:solidFill>
          <a:ln w="25400">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effectLst/>
                <a:cs typeface="Arial" pitchFamily="34" charset="0"/>
              </a:rPr>
              <a:t>North American children “may receive more noise at school than workers from an 8-hour work day at a factory”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effectLst/>
                <a:cs typeface="Arial" pitchFamily="34" charset="0"/>
              </a:rPr>
              <a:t>Report of a World Health Organization-Prevention of Deafness/Hearing Impairment Informal Consultation III, WHO, Geneva, 1997</a:t>
            </a:r>
          </a:p>
        </p:txBody>
      </p:sp>
      <p:sp>
        <p:nvSpPr>
          <p:cNvPr id="14340" name="Rectangle 4"/>
          <p:cNvSpPr>
            <a:spLocks noChangeArrowheads="1"/>
          </p:cNvSpPr>
          <p:nvPr/>
        </p:nvSpPr>
        <p:spPr bwMode="auto">
          <a:xfrm>
            <a:off x="235943" y="6484203"/>
            <a:ext cx="2974848" cy="1661993"/>
          </a:xfrm>
          <a:prstGeom prst="rect">
            <a:avLst/>
          </a:prstGeom>
          <a:solidFill>
            <a:srgbClr val="FFC000">
              <a:alpha val="50000"/>
            </a:srgbClr>
          </a:solidFill>
          <a:ln w="25400">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US" sz="1400" dirty="0">
                <a:cs typeface="Arial" pitchFamily="34" charset="0"/>
              </a:rPr>
              <a:t>7.5 % of 12- to 19-year-olds in the U.S. have tinnitus which represents about 2.5 million adolescents. </a:t>
            </a:r>
          </a:p>
          <a:p>
            <a:pPr lvl="0" defTabSz="914400" eaLnBrk="0" fontAlgn="base" hangingPunct="0">
              <a:spcBef>
                <a:spcPct val="0"/>
              </a:spcBef>
              <a:spcAft>
                <a:spcPct val="0"/>
              </a:spcAft>
            </a:pPr>
            <a:endParaRPr lang="en-US" sz="1000" dirty="0">
              <a:cs typeface="Arial" pitchFamily="34" charset="0"/>
            </a:endParaRPr>
          </a:p>
          <a:p>
            <a:pPr lvl="0" defTabSz="914400" eaLnBrk="0" fontAlgn="base" hangingPunct="0">
              <a:spcBef>
                <a:spcPct val="0"/>
              </a:spcBef>
              <a:spcAft>
                <a:spcPct val="0"/>
              </a:spcAft>
            </a:pPr>
            <a:r>
              <a:rPr lang="en-US" sz="1000" dirty="0" err="1">
                <a:cs typeface="Arial" pitchFamily="34" charset="0"/>
              </a:rPr>
              <a:t>Mahboubi</a:t>
            </a:r>
            <a:r>
              <a:rPr lang="en-US" sz="1000" dirty="0">
                <a:cs typeface="Arial" pitchFamily="34" charset="0"/>
              </a:rPr>
              <a:t>, H., </a:t>
            </a:r>
            <a:r>
              <a:rPr lang="en-US" sz="1000" dirty="0" err="1">
                <a:cs typeface="Arial" pitchFamily="34" charset="0"/>
              </a:rPr>
              <a:t>Oliaei</a:t>
            </a:r>
            <a:r>
              <a:rPr lang="en-US" sz="1000" dirty="0">
                <a:cs typeface="Arial" pitchFamily="34" charset="0"/>
              </a:rPr>
              <a:t>, S., </a:t>
            </a:r>
            <a:r>
              <a:rPr lang="en-US" sz="1000" dirty="0" err="1">
                <a:cs typeface="Arial" pitchFamily="34" charset="0"/>
              </a:rPr>
              <a:t>Kiumehr</a:t>
            </a:r>
            <a:r>
              <a:rPr lang="en-US" sz="1000" dirty="0">
                <a:cs typeface="Arial" pitchFamily="34" charset="0"/>
              </a:rPr>
              <a:t>, S., </a:t>
            </a:r>
            <a:r>
              <a:rPr lang="en-US" sz="1000" dirty="0" err="1">
                <a:cs typeface="Arial" pitchFamily="34" charset="0"/>
              </a:rPr>
              <a:t>Dwabe</a:t>
            </a:r>
            <a:r>
              <a:rPr lang="en-US" sz="1000" dirty="0">
                <a:cs typeface="Arial" pitchFamily="34" charset="0"/>
              </a:rPr>
              <a:t>, S., &amp; </a:t>
            </a:r>
            <a:r>
              <a:rPr lang="en-US" sz="1000" dirty="0" err="1">
                <a:cs typeface="Arial" pitchFamily="34" charset="0"/>
              </a:rPr>
              <a:t>Djalilian</a:t>
            </a:r>
            <a:r>
              <a:rPr lang="en-US" sz="1000" dirty="0">
                <a:cs typeface="Arial" pitchFamily="34" charset="0"/>
              </a:rPr>
              <a:t>, H. R. (2013). The prevalence and characteristics of tinnitus in the youth population of the United States. The Laryngoscope, 123(8), 2001-2008.</a:t>
            </a:r>
            <a:endParaRPr lang="en-US" sz="1400" dirty="0">
              <a:cs typeface="Arial" pitchFamily="34" charset="0"/>
            </a:endParaRPr>
          </a:p>
        </p:txBody>
      </p:sp>
      <p:sp>
        <p:nvSpPr>
          <p:cNvPr id="14341" name="Rectangle 5"/>
          <p:cNvSpPr>
            <a:spLocks noChangeArrowheads="1"/>
          </p:cNvSpPr>
          <p:nvPr/>
        </p:nvSpPr>
        <p:spPr bwMode="auto">
          <a:xfrm>
            <a:off x="228600" y="4326285"/>
            <a:ext cx="2974848" cy="2092881"/>
          </a:xfrm>
          <a:prstGeom prst="rect">
            <a:avLst/>
          </a:prstGeom>
          <a:solidFill>
            <a:srgbClr val="FFC000">
              <a:alpha val="50000"/>
            </a:srgbClr>
          </a:solidFill>
          <a:ln w="25400">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cs typeface="Arial" pitchFamily="34" charset="0"/>
              </a:rPr>
              <a:t>An estimated 5.9 million youth aged  </a:t>
            </a:r>
            <a:r>
              <a:rPr lang="en-US" sz="1400" dirty="0">
                <a:cs typeface="Arial" pitchFamily="34" charset="0"/>
              </a:rPr>
              <a:t>9</a:t>
            </a:r>
            <a:r>
              <a:rPr kumimoji="0" lang="en-US" sz="1400" b="0" i="0" strike="noStrike" cap="none" normalizeH="0" baseline="0" dirty="0">
                <a:ln>
                  <a:noFill/>
                </a:ln>
                <a:solidFill>
                  <a:schemeClr val="tx1"/>
                </a:solidFill>
                <a:effectLst/>
                <a:cs typeface="Arial" pitchFamily="34" charset="0"/>
              </a:rPr>
              <a:t>-19</a:t>
            </a:r>
            <a:r>
              <a:rPr kumimoji="0" lang="en-US" sz="1400" b="0" i="0" u="none" strike="noStrike" cap="none" normalizeH="0" baseline="0" dirty="0">
                <a:ln>
                  <a:noFill/>
                </a:ln>
                <a:solidFill>
                  <a:schemeClr val="tx1"/>
                </a:solidFill>
                <a:effectLst/>
                <a:cs typeface="Arial" pitchFamily="34" charset="0"/>
              </a:rPr>
              <a:t> years in the U.S. have documented evidence of elevated hearing thresholds directly attributed to noise exposure.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cs typeface="Arial" pitchFamily="34" charset="0"/>
              </a:rPr>
              <a:t>Meinke, D.K. (2021) “Prevention of Noise-Induced Hearing Loss and Tinnitus in Youth”. In Johnson, C.D. and Seaton, J.B (Eds.), Educational Audiology Handbook 3rd Edition, Plural Publishing. San Diego, CA. pp 447-458.</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
        <p:nvSpPr>
          <p:cNvPr id="14342" name="Rectangle 6"/>
          <p:cNvSpPr>
            <a:spLocks noChangeArrowheads="1"/>
          </p:cNvSpPr>
          <p:nvPr/>
        </p:nvSpPr>
        <p:spPr bwMode="auto">
          <a:xfrm>
            <a:off x="228600" y="2400872"/>
            <a:ext cx="2971800" cy="1938992"/>
          </a:xfrm>
          <a:prstGeom prst="rect">
            <a:avLst/>
          </a:prstGeom>
          <a:solidFill>
            <a:srgbClr val="FFC000">
              <a:alpha val="50000"/>
            </a:srgbClr>
          </a:solidFill>
          <a:ln w="25400">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lvl="0" defTabSz="914400" fontAlgn="base">
              <a:spcBef>
                <a:spcPct val="0"/>
              </a:spcBef>
              <a:spcAft>
                <a:spcPct val="0"/>
              </a:spcAft>
            </a:pPr>
            <a:r>
              <a:rPr lang="en-US" sz="1400" dirty="0">
                <a:cs typeface="Arial" pitchFamily="34" charset="0"/>
              </a:rPr>
              <a:t>Approximately 12.8 % of 12- to 19-year-olds in the U.S. have documented evidence of elevated hearing thresholds attributed to noise exposure.</a:t>
            </a:r>
          </a:p>
          <a:p>
            <a:pPr lvl="0" defTabSz="914400" eaLnBrk="0" fontAlgn="base" hangingPunct="0">
              <a:spcBef>
                <a:spcPct val="0"/>
              </a:spcBef>
              <a:spcAft>
                <a:spcPct val="0"/>
              </a:spcAft>
            </a:pPr>
            <a:endParaRPr lang="en-US" sz="1000" dirty="0">
              <a:cs typeface="Arial" pitchFamily="34" charset="0"/>
            </a:endParaRPr>
          </a:p>
          <a:p>
            <a:pPr lvl="0" defTabSz="914400" eaLnBrk="0" fontAlgn="base" hangingPunct="0">
              <a:spcBef>
                <a:spcPct val="0"/>
              </a:spcBef>
              <a:spcAft>
                <a:spcPct val="0"/>
              </a:spcAft>
            </a:pPr>
            <a:r>
              <a:rPr lang="en-US" sz="1000" dirty="0" err="1">
                <a:cs typeface="Arial" pitchFamily="34" charset="0"/>
              </a:rPr>
              <a:t>Su</a:t>
            </a:r>
            <a:r>
              <a:rPr lang="en-US" sz="1000" dirty="0">
                <a:cs typeface="Arial" pitchFamily="34" charset="0"/>
              </a:rPr>
              <a:t>, B. M., &amp; Chan, D. K. (2017). Prevalence of hearing loss in US children and adolescents: findings from NHANES 1988-2010. JAMA Otolaryngology–Head &amp; Neck Surgery, 143(9), 920-927.</a:t>
            </a:r>
            <a:endParaRPr lang="en-US" sz="1000" dirty="0">
              <a:latin typeface="Arial" pitchFamily="34" charset="0"/>
              <a:cs typeface="Arial" pitchFamily="34" charset="0"/>
            </a:endParaRPr>
          </a:p>
        </p:txBody>
      </p:sp>
      <p:grpSp>
        <p:nvGrpSpPr>
          <p:cNvPr id="25" name="Group 24"/>
          <p:cNvGrpSpPr/>
          <p:nvPr/>
        </p:nvGrpSpPr>
        <p:grpSpPr>
          <a:xfrm>
            <a:off x="3962400" y="304800"/>
            <a:ext cx="2209800" cy="1981200"/>
            <a:chOff x="3886200" y="228600"/>
            <a:chExt cx="1645920" cy="1645920"/>
          </a:xfrm>
        </p:grpSpPr>
        <p:sp>
          <p:nvSpPr>
            <p:cNvPr id="23" name="16-Point Star 22"/>
            <p:cNvSpPr/>
            <p:nvPr/>
          </p:nvSpPr>
          <p:spPr>
            <a:xfrm>
              <a:off x="3886200" y="228600"/>
              <a:ext cx="1645920" cy="1645920"/>
            </a:xfrm>
            <a:prstGeom prst="star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926344" y="798342"/>
              <a:ext cx="1605776" cy="581698"/>
            </a:xfrm>
            <a:prstGeom prst="rect">
              <a:avLst/>
            </a:prstGeom>
            <a:noFill/>
          </p:spPr>
          <p:txBody>
            <a:bodyPr wrap="square" rtlCol="0">
              <a:spAutoFit/>
            </a:bodyPr>
            <a:lstStyle/>
            <a:p>
              <a:pPr algn="ctr"/>
              <a:r>
                <a:rPr lang="en-US" sz="1200" b="1" dirty="0">
                  <a:solidFill>
                    <a:srgbClr val="FFFF00"/>
                  </a:solidFill>
                </a:rPr>
                <a:t>Join us in our efforts</a:t>
              </a:r>
            </a:p>
            <a:p>
              <a:pPr algn="ctr"/>
              <a:r>
                <a:rPr lang="en-US" sz="1200" b="1" dirty="0">
                  <a:solidFill>
                    <a:srgbClr val="FFFF00"/>
                  </a:solidFill>
                </a:rPr>
                <a:t> to prevent noise-induced hearing loss and tinnitus</a:t>
              </a:r>
            </a:p>
          </p:txBody>
        </p:sp>
      </p:grpSp>
      <p:pic>
        <p:nvPicPr>
          <p:cNvPr id="14344" name="Picture 8"/>
          <p:cNvPicPr>
            <a:picLocks noChangeAspect="1" noChangeArrowheads="1"/>
          </p:cNvPicPr>
          <p:nvPr/>
        </p:nvPicPr>
        <p:blipFill>
          <a:blip r:embed="rId3" cstate="print"/>
          <a:srcRect/>
          <a:stretch>
            <a:fillRect/>
          </a:stretch>
        </p:blipFill>
        <p:spPr bwMode="auto">
          <a:xfrm>
            <a:off x="7543800" y="2209800"/>
            <a:ext cx="1371600" cy="1370247"/>
          </a:xfrm>
          <a:prstGeom prst="rect">
            <a:avLst/>
          </a:prstGeom>
          <a:noFill/>
        </p:spPr>
      </p:pic>
      <p:pic>
        <p:nvPicPr>
          <p:cNvPr id="14345" name="Picture 9"/>
          <p:cNvPicPr>
            <a:picLocks noChangeAspect="1" noChangeArrowheads="1"/>
          </p:cNvPicPr>
          <p:nvPr/>
        </p:nvPicPr>
        <p:blipFill>
          <a:blip r:embed="rId4" cstate="print"/>
          <a:srcRect/>
          <a:stretch>
            <a:fillRect/>
          </a:stretch>
        </p:blipFill>
        <p:spPr bwMode="auto">
          <a:xfrm>
            <a:off x="6781800" y="1371600"/>
            <a:ext cx="1371600" cy="1371600"/>
          </a:xfrm>
          <a:prstGeom prst="rect">
            <a:avLst/>
          </a:prstGeom>
          <a:noFill/>
          <a:ln w="9525">
            <a:noFill/>
            <a:miter lim="800000"/>
            <a:headEnd/>
            <a:tailEnd/>
          </a:ln>
        </p:spPr>
      </p:pic>
      <p:pic>
        <p:nvPicPr>
          <p:cNvPr id="14346" name="Picture 10"/>
          <p:cNvPicPr>
            <a:picLocks noChangeAspect="1" noChangeArrowheads="1"/>
          </p:cNvPicPr>
          <p:nvPr/>
        </p:nvPicPr>
        <p:blipFill>
          <a:blip r:embed="rId5" cstate="print"/>
          <a:srcRect/>
          <a:stretch>
            <a:fillRect/>
          </a:stretch>
        </p:blipFill>
        <p:spPr bwMode="auto">
          <a:xfrm>
            <a:off x="8305800" y="1371600"/>
            <a:ext cx="1371600" cy="1371600"/>
          </a:xfrm>
          <a:prstGeom prst="rect">
            <a:avLst/>
          </a:prstGeom>
          <a:noFill/>
          <a:ln w="9525">
            <a:noFill/>
            <a:miter lim="800000"/>
            <a:headEnd/>
            <a:tailEnd/>
          </a:ln>
        </p:spPr>
      </p:pic>
      <p:pic>
        <p:nvPicPr>
          <p:cNvPr id="14348" name="Picture 12" descr="L:\Dangerous Decibels Kids Photos\DDGreeley 130.jpg"/>
          <p:cNvPicPr>
            <a:picLocks noChangeAspect="1" noChangeArrowheads="1"/>
          </p:cNvPicPr>
          <p:nvPr/>
        </p:nvPicPr>
        <p:blipFill>
          <a:blip r:embed="rId6" cstate="print"/>
          <a:srcRect l="23148" t="18649"/>
          <a:stretch>
            <a:fillRect/>
          </a:stretch>
        </p:blipFill>
        <p:spPr bwMode="auto">
          <a:xfrm rot="21304246">
            <a:off x="5134601" y="4803055"/>
            <a:ext cx="1404638" cy="1845610"/>
          </a:xfrm>
          <a:prstGeom prst="rect">
            <a:avLst/>
          </a:prstGeom>
          <a:noFill/>
          <a:ln>
            <a:solidFill>
              <a:schemeClr val="tx1"/>
            </a:solidFill>
          </a:ln>
        </p:spPr>
      </p:pic>
      <p:sp>
        <p:nvSpPr>
          <p:cNvPr id="33" name="TextBox 32"/>
          <p:cNvSpPr txBox="1"/>
          <p:nvPr/>
        </p:nvSpPr>
        <p:spPr>
          <a:xfrm>
            <a:off x="3429000" y="2235875"/>
            <a:ext cx="3276600" cy="2031325"/>
          </a:xfrm>
          <a:prstGeom prst="rect">
            <a:avLst/>
          </a:prstGeom>
          <a:noFill/>
        </p:spPr>
        <p:txBody>
          <a:bodyPr wrap="square" rtlCol="0">
            <a:spAutoFit/>
          </a:bodyPr>
          <a:lstStyle/>
          <a:p>
            <a:r>
              <a:rPr lang="en-US" sz="1400" dirty="0"/>
              <a:t>The presentation is about 50 minutes long and </a:t>
            </a:r>
            <a:r>
              <a:rPr lang="en-US" sz="1400" u="sng" dirty="0"/>
              <a:t>uses the principals of inquiry-based learning </a:t>
            </a:r>
            <a:r>
              <a:rPr lang="en-US" sz="1400" dirty="0"/>
              <a:t>to teach the concepts of noise-induced hearing loss prevention. Using scientific tools, students measure sound, learn about decibels, and make models of their own ear. They explore the sound, the way it travels, and how they can protect their hearing for years to come! </a:t>
            </a:r>
          </a:p>
        </p:txBody>
      </p:sp>
      <p:sp>
        <p:nvSpPr>
          <p:cNvPr id="34" name="TextBox 33"/>
          <p:cNvSpPr txBox="1"/>
          <p:nvPr/>
        </p:nvSpPr>
        <p:spPr>
          <a:xfrm>
            <a:off x="6781800" y="381000"/>
            <a:ext cx="3124200" cy="954107"/>
          </a:xfrm>
          <a:prstGeom prst="rect">
            <a:avLst/>
          </a:prstGeom>
          <a:noFill/>
        </p:spPr>
        <p:txBody>
          <a:bodyPr wrap="square" rtlCol="0">
            <a:spAutoFit/>
          </a:bodyPr>
          <a:lstStyle/>
          <a:p>
            <a:r>
              <a:rPr lang="en-US" sz="1400" dirty="0"/>
              <a:t>The program teaches students the concept of noise-induced hearing loss and just how important it is to use three strategies to protect their hearing; </a:t>
            </a:r>
          </a:p>
        </p:txBody>
      </p:sp>
      <p:sp>
        <p:nvSpPr>
          <p:cNvPr id="35" name="TextBox 34"/>
          <p:cNvSpPr txBox="1"/>
          <p:nvPr/>
        </p:nvSpPr>
        <p:spPr>
          <a:xfrm>
            <a:off x="6781800" y="3733562"/>
            <a:ext cx="3276600" cy="1600438"/>
          </a:xfrm>
          <a:prstGeom prst="rect">
            <a:avLst/>
          </a:prstGeom>
          <a:noFill/>
        </p:spPr>
        <p:txBody>
          <a:bodyPr wrap="square" rtlCol="0">
            <a:spAutoFit/>
          </a:bodyPr>
          <a:lstStyle/>
          <a:p>
            <a:r>
              <a:rPr lang="en-US" sz="1400" dirty="0"/>
              <a:t>The Dangerous Decibels</a:t>
            </a:r>
            <a:r>
              <a:rPr lang="en-US" sz="1400" baseline="30000" dirty="0"/>
              <a:t>®</a:t>
            </a:r>
            <a:r>
              <a:rPr lang="en-US" sz="1400" dirty="0"/>
              <a:t> classroom program has been tested for effectiveness throughout its development. This fun and interactive presentation is very effective in positively changing knowledge, attitudes, and intended behaviors regarding hearing health  in 4</a:t>
            </a:r>
            <a:r>
              <a:rPr lang="en-US" sz="1400" baseline="30000" dirty="0"/>
              <a:t>th</a:t>
            </a:r>
            <a:r>
              <a:rPr lang="en-US" sz="1400" dirty="0"/>
              <a:t> and 7</a:t>
            </a:r>
            <a:r>
              <a:rPr lang="en-US" sz="1400" baseline="30000" dirty="0"/>
              <a:t>th</a:t>
            </a:r>
            <a:r>
              <a:rPr lang="en-US" sz="1400" dirty="0"/>
              <a:t> grade classrooms. </a:t>
            </a:r>
          </a:p>
        </p:txBody>
      </p:sp>
      <p:sp>
        <p:nvSpPr>
          <p:cNvPr id="36" name="TextBox 35"/>
          <p:cNvSpPr txBox="1"/>
          <p:nvPr/>
        </p:nvSpPr>
        <p:spPr>
          <a:xfrm>
            <a:off x="6858000" y="5486400"/>
            <a:ext cx="2971800" cy="1754326"/>
          </a:xfrm>
          <a:prstGeom prst="rect">
            <a:avLst/>
          </a:prstGeom>
          <a:solidFill>
            <a:srgbClr val="FBAF00"/>
          </a:solidFill>
          <a:ln w="25400">
            <a:solidFill>
              <a:schemeClr val="tx1"/>
            </a:solidFill>
          </a:ln>
        </p:spPr>
        <p:txBody>
          <a:bodyPr wrap="square" rtlCol="0">
            <a:spAutoFit/>
          </a:bodyPr>
          <a:lstStyle/>
          <a:p>
            <a:pPr algn="ctr"/>
            <a:endParaRPr lang="en-US" sz="1400" b="1" dirty="0"/>
          </a:p>
          <a:p>
            <a:pPr algn="ctr"/>
            <a:r>
              <a:rPr lang="en-US" b="1" dirty="0"/>
              <a:t>Bring the </a:t>
            </a:r>
          </a:p>
          <a:p>
            <a:pPr algn="ctr"/>
            <a:r>
              <a:rPr lang="en-US" b="1" dirty="0"/>
              <a:t>Dangerous Decibels program to a classroom in your community!</a:t>
            </a:r>
          </a:p>
          <a:p>
            <a:pPr algn="ctr"/>
            <a:endParaRPr lang="en-US" sz="1400" b="1" dirty="0"/>
          </a:p>
        </p:txBody>
      </p:sp>
      <p:pic>
        <p:nvPicPr>
          <p:cNvPr id="14343" name="Picture 2"/>
          <p:cNvPicPr>
            <a:picLocks noChangeAspect="1" noChangeArrowheads="1"/>
          </p:cNvPicPr>
          <p:nvPr/>
        </p:nvPicPr>
        <p:blipFill>
          <a:blip r:embed="rId7" cstate="print"/>
          <a:srcRect/>
          <a:stretch>
            <a:fillRect/>
          </a:stretch>
        </p:blipFill>
        <p:spPr bwMode="auto">
          <a:xfrm>
            <a:off x="3429000" y="4343400"/>
            <a:ext cx="1788387" cy="1600200"/>
          </a:xfrm>
          <a:prstGeom prst="rect">
            <a:avLst/>
          </a:prstGeom>
          <a:noFill/>
          <a:ln w="25400">
            <a:solidFill>
              <a:schemeClr val="tx1"/>
            </a:solidFill>
          </a:ln>
        </p:spPr>
      </p:pic>
      <p:pic>
        <p:nvPicPr>
          <p:cNvPr id="3" name="Picture 2" descr="A group of people in a room&#10;&#10;Description automatically generated with low confidence">
            <a:extLst>
              <a:ext uri="{FF2B5EF4-FFF2-40B4-BE49-F238E27FC236}">
                <a16:creationId xmlns:a16="http://schemas.microsoft.com/office/drawing/2014/main" id="{74BFE225-5AFF-4DF8-8F60-0916EFA793E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565522">
            <a:off x="3531192" y="5998609"/>
            <a:ext cx="1869561" cy="140217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E27A3C-849C-44A0-A532-A7DE2FEA16D2}"/>
              </a:ext>
            </a:extLst>
          </p:cNvPr>
          <p:cNvPicPr>
            <a:picLocks noChangeAspect="1"/>
          </p:cNvPicPr>
          <p:nvPr/>
        </p:nvPicPr>
        <p:blipFill>
          <a:blip r:embed="rId2"/>
          <a:stretch>
            <a:fillRect/>
          </a:stretch>
        </p:blipFill>
        <p:spPr>
          <a:xfrm>
            <a:off x="2062065" y="2037944"/>
            <a:ext cx="5934269" cy="3696511"/>
          </a:xfrm>
          <a:prstGeom prst="rect">
            <a:avLst/>
          </a:prstGeom>
        </p:spPr>
      </p:pic>
      <p:sp>
        <p:nvSpPr>
          <p:cNvPr id="4" name="TextBox 3">
            <a:extLst>
              <a:ext uri="{FF2B5EF4-FFF2-40B4-BE49-F238E27FC236}">
                <a16:creationId xmlns:a16="http://schemas.microsoft.com/office/drawing/2014/main" id="{8D8578E9-9AC6-4931-A1DE-DBE404462B08}"/>
              </a:ext>
            </a:extLst>
          </p:cNvPr>
          <p:cNvSpPr txBox="1"/>
          <p:nvPr/>
        </p:nvSpPr>
        <p:spPr>
          <a:xfrm>
            <a:off x="1143000" y="304800"/>
            <a:ext cx="6096000" cy="1015663"/>
          </a:xfrm>
          <a:prstGeom prst="rect">
            <a:avLst/>
          </a:prstGeom>
          <a:noFill/>
        </p:spPr>
        <p:txBody>
          <a:bodyPr wrap="square" rtlCol="0">
            <a:spAutoFit/>
          </a:bodyPr>
          <a:lstStyle/>
          <a:p>
            <a:r>
              <a:rPr lang="en-US" dirty="0">
                <a:solidFill>
                  <a:srgbClr val="C00000"/>
                </a:solidFill>
              </a:rPr>
              <a:t>Alexys, we could use this image and content from the online training to replace the 2</a:t>
            </a:r>
            <a:r>
              <a:rPr lang="en-US" baseline="30000" dirty="0">
                <a:solidFill>
                  <a:srgbClr val="C00000"/>
                </a:solidFill>
              </a:rPr>
              <a:t>nd</a:t>
            </a:r>
            <a:r>
              <a:rPr lang="en-US" dirty="0">
                <a:solidFill>
                  <a:srgbClr val="C00000"/>
                </a:solidFill>
              </a:rPr>
              <a:t> and 3</a:t>
            </a:r>
            <a:r>
              <a:rPr lang="en-US" baseline="30000" dirty="0">
                <a:solidFill>
                  <a:srgbClr val="C00000"/>
                </a:solidFill>
              </a:rPr>
              <a:t>rd</a:t>
            </a:r>
            <a:r>
              <a:rPr lang="en-US" dirty="0">
                <a:solidFill>
                  <a:srgbClr val="C00000"/>
                </a:solidFill>
              </a:rPr>
              <a:t> yellow text boxes</a:t>
            </a:r>
          </a:p>
        </p:txBody>
      </p:sp>
    </p:spTree>
    <p:extLst>
      <p:ext uri="{BB962C8B-B14F-4D97-AF65-F5344CB8AC3E}">
        <p14:creationId xmlns:p14="http://schemas.microsoft.com/office/powerpoint/2010/main" val="1393681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1380</TotalTime>
  <Words>533</Words>
  <Application>Microsoft Office PowerPoint</Application>
  <PresentationFormat>Custom</PresentationFormat>
  <Paragraphs>52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Company>University of Northern Colorado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deanna.meinke</dc:creator>
  <cp:lastModifiedBy>Meinke, Deanna</cp:lastModifiedBy>
  <cp:revision>95</cp:revision>
  <dcterms:created xsi:type="dcterms:W3CDTF">2012-09-20T18:17:46Z</dcterms:created>
  <dcterms:modified xsi:type="dcterms:W3CDTF">2021-10-06T20:28:22Z</dcterms:modified>
</cp:coreProperties>
</file>